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16" r:id="rId2"/>
    <p:sldId id="262" r:id="rId3"/>
    <p:sldId id="302" r:id="rId4"/>
    <p:sldId id="317" r:id="rId5"/>
    <p:sldId id="297" r:id="rId6"/>
    <p:sldId id="31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8" autoAdjust="0"/>
    <p:restoredTop sz="84710" autoAdjust="0"/>
  </p:normalViewPr>
  <p:slideViewPr>
    <p:cSldViewPr snapToGrid="0" snapToObjects="1">
      <p:cViewPr varScale="1">
        <p:scale>
          <a:sx n="59" d="100"/>
          <a:sy n="59" d="100"/>
        </p:scale>
        <p:origin x="200" y="10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8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3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5C602-272D-4125-0428-7129FCF9AF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JNCIS-ENT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879EAFA-F369-3E55-E070-6F7EEB723D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150DC9-A2D7-DCB0-82F5-C53FE9D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38B51F-6070-D660-4DE4-E8D17DFCA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JNCIS-ENT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1FD9AC6-973F-ADC3-EAC3-267759970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High Availability (HA)</a:t>
            </a:r>
          </a:p>
        </p:txBody>
      </p:sp>
    </p:spTree>
    <p:extLst>
      <p:ext uri="{BB962C8B-B14F-4D97-AF65-F5344CB8AC3E}">
        <p14:creationId xmlns:p14="http://schemas.microsoft.com/office/powerpoint/2010/main" val="176577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it means to be highly available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1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147" y="2695074"/>
            <a:ext cx="9997030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What is HA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Availability?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3202265"/>
          </a:xfrm>
        </p:spPr>
        <p:txBody>
          <a:bodyPr>
            <a:normAutofit/>
          </a:bodyPr>
          <a:lstStyle/>
          <a:p>
            <a:r>
              <a:rPr lang="en-US" sz="1800" dirty="0"/>
              <a:t>Availability is defined as some system resource being able to properly serve users of the system</a:t>
            </a:r>
          </a:p>
          <a:p>
            <a:r>
              <a:rPr lang="en-US" sz="1800" dirty="0"/>
              <a:t>In the case of digital systems, this may be internet websites, video games, music, movies, software or other types of services delivered over computers and networks</a:t>
            </a:r>
          </a:p>
          <a:p>
            <a:r>
              <a:rPr lang="en-US" sz="1800" dirty="0"/>
              <a:t>When the resource is not able to properly deliver the intended service, it is said to be </a:t>
            </a:r>
            <a:r>
              <a:rPr lang="en-US" sz="1800" i="1" dirty="0"/>
              <a:t>unavailable</a:t>
            </a:r>
            <a:endParaRPr lang="en-US" sz="1800" dirty="0"/>
          </a:p>
          <a:p>
            <a:pPr lvl="1"/>
            <a:r>
              <a:rPr lang="en-US" sz="1600" dirty="0"/>
              <a:t>The period when the resource is unavailable is considered </a:t>
            </a:r>
            <a:r>
              <a:rPr lang="en-US" sz="1600" i="1" dirty="0"/>
              <a:t>downtime</a:t>
            </a:r>
            <a:endParaRPr lang="en-US" sz="1600" dirty="0"/>
          </a:p>
          <a:p>
            <a:pPr lvl="1"/>
            <a:r>
              <a:rPr lang="en-US" sz="1600" dirty="0"/>
              <a:t>The period when the resource available deliver intended service to the users is </a:t>
            </a:r>
            <a:r>
              <a:rPr lang="en-US" sz="1600" i="1" dirty="0"/>
              <a:t>uptime</a:t>
            </a:r>
          </a:p>
          <a:p>
            <a:r>
              <a:rPr lang="en-US" sz="1800" dirty="0"/>
              <a:t>Availability is typically measured as a percentage of downtime over a given period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4981C7D-1A62-B300-80F8-BD3D5665D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8473"/>
              </p:ext>
            </p:extLst>
          </p:nvPr>
        </p:nvGraphicFramePr>
        <p:xfrm>
          <a:off x="1105121" y="4660900"/>
          <a:ext cx="90507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2680">
                  <a:extLst>
                    <a:ext uri="{9D8B030D-6E8A-4147-A177-3AD203B41FA5}">
                      <a16:colId xmlns:a16="http://schemas.microsoft.com/office/drawing/2014/main" val="1006522918"/>
                    </a:ext>
                  </a:extLst>
                </a:gridCol>
                <a:gridCol w="2262680">
                  <a:extLst>
                    <a:ext uri="{9D8B030D-6E8A-4147-A177-3AD203B41FA5}">
                      <a16:colId xmlns:a16="http://schemas.microsoft.com/office/drawing/2014/main" val="1822895129"/>
                    </a:ext>
                  </a:extLst>
                </a:gridCol>
                <a:gridCol w="2262680">
                  <a:extLst>
                    <a:ext uri="{9D8B030D-6E8A-4147-A177-3AD203B41FA5}">
                      <a16:colId xmlns:a16="http://schemas.microsoft.com/office/drawing/2014/main" val="506671798"/>
                    </a:ext>
                  </a:extLst>
                </a:gridCol>
                <a:gridCol w="2262680">
                  <a:extLst>
                    <a:ext uri="{9D8B030D-6E8A-4147-A177-3AD203B41FA5}">
                      <a16:colId xmlns:a16="http://schemas.microsoft.com/office/drawing/2014/main" val="2040265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Availability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Downtime per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Downtime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Downtime per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77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16.8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7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1.68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0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8.76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43.2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27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a Failure?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2732365"/>
          </a:xfrm>
        </p:spPr>
        <p:txBody>
          <a:bodyPr>
            <a:normAutofit/>
          </a:bodyPr>
          <a:lstStyle/>
          <a:p>
            <a:r>
              <a:rPr lang="en-US" sz="1800" dirty="0"/>
              <a:t>A network infrastructure or device failure indicates a cease of normal operation </a:t>
            </a:r>
          </a:p>
          <a:p>
            <a:pPr lvl="1"/>
            <a:r>
              <a:rPr lang="en-US" sz="1600" dirty="0"/>
              <a:t>This failure may or may not impact traffic flow immediately, in the case of a failed chassis fan or power supply.</a:t>
            </a:r>
          </a:p>
          <a:p>
            <a:r>
              <a:rPr lang="en-US" sz="1800" dirty="0"/>
              <a:t>A failure that impacts availability is one such that production traffic is not flowing as expected</a:t>
            </a:r>
          </a:p>
          <a:p>
            <a:r>
              <a:rPr lang="en-US" sz="1800" dirty="0"/>
              <a:t>A impacting failure will typically cease traffic flow, though may cause malformed traffic to flow</a:t>
            </a:r>
          </a:p>
          <a:p>
            <a:pPr lvl="1"/>
            <a:r>
              <a:rPr lang="en-US" sz="1600" dirty="0"/>
              <a:t>Checksums and other error checking at various protocol layers help ensure the detection of malformed traffic</a:t>
            </a:r>
          </a:p>
        </p:txBody>
      </p:sp>
    </p:spTree>
    <p:extLst>
      <p:ext uri="{BB962C8B-B14F-4D97-AF65-F5344CB8AC3E}">
        <p14:creationId xmlns:p14="http://schemas.microsoft.com/office/powerpoint/2010/main" val="356439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High Availability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8C705F3-92F8-4D73-74DA-47CA3831BD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3151465"/>
          </a:xfrm>
        </p:spPr>
        <p:txBody>
          <a:bodyPr>
            <a:normAutofit/>
          </a:bodyPr>
          <a:lstStyle/>
          <a:p>
            <a:r>
              <a:rPr lang="en-US" sz="1800" dirty="0"/>
              <a:t>A highly available network is a subjective term which may have many definitions.</a:t>
            </a:r>
          </a:p>
          <a:p>
            <a:r>
              <a:rPr lang="en-US" sz="1800" dirty="0"/>
              <a:t>Typically, this is defined as a network which may continue to forward production traffic at an acceptable rate even after at least 1 detected major failure.</a:t>
            </a:r>
          </a:p>
          <a:p>
            <a:pPr lvl="1"/>
            <a:r>
              <a:rPr lang="en-US" sz="1600" dirty="0"/>
              <a:t>A failure may be purposeful, like in the case of a software or hardware upgrade or replacement.</a:t>
            </a:r>
          </a:p>
          <a:p>
            <a:r>
              <a:rPr lang="en-US" sz="1800" dirty="0"/>
              <a:t>Many Junos devices support various hardware and software features that increase availability</a:t>
            </a:r>
          </a:p>
          <a:p>
            <a:pPr lvl="1"/>
            <a:r>
              <a:rPr lang="en-US" sz="1600" dirty="0"/>
              <a:t>Redundant hardware components such as Routing Engines (REs) and fans or power supplies</a:t>
            </a:r>
          </a:p>
          <a:p>
            <a:pPr lvl="1"/>
            <a:r>
              <a:rPr lang="en-US" sz="1600" dirty="0"/>
              <a:t>Software protocols like GR, GRES, NSR, VRRP and others support increased availability by allowing normal traffic flows in the event of a major failure.</a:t>
            </a:r>
          </a:p>
        </p:txBody>
      </p:sp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HA Features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1581BD-0B9B-B74F-7B80-6993D73C6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162080"/>
              </p:ext>
            </p:extLst>
          </p:nvPr>
        </p:nvGraphicFramePr>
        <p:xfrm>
          <a:off x="405727" y="1428579"/>
          <a:ext cx="10909973" cy="5064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966">
                  <a:extLst>
                    <a:ext uri="{9D8B030D-6E8A-4147-A177-3AD203B41FA5}">
                      <a16:colId xmlns:a16="http://schemas.microsoft.com/office/drawing/2014/main" val="21412230"/>
                    </a:ext>
                  </a:extLst>
                </a:gridCol>
                <a:gridCol w="9091007">
                  <a:extLst>
                    <a:ext uri="{9D8B030D-6E8A-4147-A177-3AD203B41FA5}">
                      <a16:colId xmlns:a16="http://schemas.microsoft.com/office/drawing/2014/main" val="312250364"/>
                    </a:ext>
                  </a:extLst>
                </a:gridCol>
              </a:tblGrid>
              <a:tr h="456806">
                <a:tc>
                  <a:txBody>
                    <a:bodyPr/>
                    <a:lstStyle/>
                    <a:p>
                      <a:r>
                        <a:rPr lang="en-US" dirty="0"/>
                        <a:t>HA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90802"/>
                  </a:ext>
                </a:extLst>
              </a:tr>
              <a:tr h="539512">
                <a:tc>
                  <a:txBody>
                    <a:bodyPr/>
                    <a:lstStyle/>
                    <a:p>
                      <a:r>
                        <a:rPr lang="en-US" dirty="0"/>
                        <a:t>GRES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Graceful Routing Engine Switchover allows interfaces to remain up in the event of a switchover from one redundant routing engine to another. Note, control plane information is not maintained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603272"/>
                  </a:ext>
                </a:extLst>
              </a:tr>
              <a:tr h="539512">
                <a:tc>
                  <a:txBody>
                    <a:bodyPr/>
                    <a:lstStyle/>
                    <a:p>
                      <a:r>
                        <a:rPr lang="en-US" dirty="0"/>
                        <a:t>NSR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Nonstop Routing maintains control plane information and is used with GRES to allow seamless transition from one RE to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919031"/>
                  </a:ext>
                </a:extLst>
              </a:tr>
              <a:tr h="456806">
                <a:tc>
                  <a:txBody>
                    <a:bodyPr/>
                    <a:lstStyle/>
                    <a:p>
                      <a:r>
                        <a:rPr lang="en-US" dirty="0"/>
                        <a:t>NSB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Similar to NSR, Nonstop bridging synchronizes layer 2 control plane information between 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512365"/>
                  </a:ext>
                </a:extLst>
              </a:tr>
              <a:tr h="539512">
                <a:tc>
                  <a:txBody>
                    <a:bodyPr/>
                    <a:lstStyle/>
                    <a:p>
                      <a:r>
                        <a:rPr lang="en-US" dirty="0"/>
                        <a:t>BFD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Bidirectional Forwarding Detection is keepalive mechanism to validate bidirectional forwarding capability between two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96459"/>
                  </a:ext>
                </a:extLst>
              </a:tr>
              <a:tr h="456806">
                <a:tc>
                  <a:txBody>
                    <a:bodyPr/>
                    <a:lstStyle/>
                    <a:p>
                      <a:r>
                        <a:rPr lang="en-US" dirty="0"/>
                        <a:t>VRRP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Virtual Router Redundancy protocol is a first hop redundancy protocol used to ensure gateway 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27370"/>
                  </a:ext>
                </a:extLst>
              </a:tr>
              <a:tr h="539512">
                <a:tc>
                  <a:txBody>
                    <a:bodyPr/>
                    <a:lstStyle/>
                    <a:p>
                      <a:r>
                        <a:rPr lang="en-US" dirty="0"/>
                        <a:t>ISSU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Service Software Upgrade is a procedure which uses NSR and GRES to perform a Junos software upgrade on a device with redundant REs with minimal network 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400730"/>
                  </a:ext>
                </a:extLst>
              </a:tr>
              <a:tr h="539512">
                <a:tc>
                  <a:txBody>
                    <a:bodyPr/>
                    <a:lstStyle/>
                    <a:p>
                      <a:r>
                        <a:rPr lang="en-US" dirty="0"/>
                        <a:t>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Link Aggregation Groups form bundles of links to to act as a single higher bandwidth link at layer 2. If a single link in the bundle fails, the bundle can remain active with minimal disruption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48933"/>
                  </a:ext>
                </a:extLst>
              </a:tr>
              <a:tr h="539512">
                <a:tc>
                  <a:txBody>
                    <a:bodyPr/>
                    <a:lstStyle/>
                    <a:p>
                      <a:r>
                        <a:rPr lang="en-US" dirty="0"/>
                        <a:t>RTG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Redundant Trunk Groups allow for the configuration of a redundant uplink from a switch for fast failover without waiting for XSTP convergence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94174"/>
                  </a:ext>
                </a:extLst>
              </a:tr>
              <a:tr h="456806">
                <a:tc>
                  <a:txBody>
                    <a:bodyPr/>
                    <a:lstStyle/>
                    <a:p>
                      <a:r>
                        <a:rPr lang="en-US" dirty="0"/>
                        <a:t>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Virtual Chassis can allow single routing engine devices to utilize multiple routing engines for greater 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029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765898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A2F990F2-3004-496B-B054-09E854F2B738}"/>
</file>

<file path=customXml/itemProps2.xml><?xml version="1.0" encoding="utf-8"?>
<ds:datastoreItem xmlns:ds="http://schemas.openxmlformats.org/officeDocument/2006/customXml" ds:itemID="{05C7666D-66E1-498A-BF0F-F69E66F716C0}"/>
</file>

<file path=customXml/itemProps3.xml><?xml version="1.0" encoding="utf-8"?>
<ds:datastoreItem xmlns:ds="http://schemas.openxmlformats.org/officeDocument/2006/customXml" ds:itemID="{F2C4753D-4821-4D70-81BE-F4FBEF7A9C9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58308</TotalTime>
  <Words>582</Words>
  <Application>Microsoft Macintosh PowerPoint</Application>
  <PresentationFormat>Widescreen</PresentationFormat>
  <Paragraphs>68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What is HA</vt:lpstr>
      <vt:lpstr>What is Availability?</vt:lpstr>
      <vt:lpstr>What is a Failure?</vt:lpstr>
      <vt:lpstr>High Availability</vt:lpstr>
      <vt:lpstr>HA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141</cp:revision>
  <dcterms:created xsi:type="dcterms:W3CDTF">2019-02-27T16:42:59Z</dcterms:created>
  <dcterms:modified xsi:type="dcterms:W3CDTF">2023-08-20T14:59:33Z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